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7"/>
  </p:notesMasterIdLst>
  <p:sldIdLst>
    <p:sldId id="392" r:id="rId2"/>
    <p:sldId id="296" r:id="rId3"/>
    <p:sldId id="302" r:id="rId4"/>
    <p:sldId id="303" r:id="rId5"/>
    <p:sldId id="395" r:id="rId6"/>
    <p:sldId id="396" r:id="rId7"/>
    <p:sldId id="397" r:id="rId8"/>
    <p:sldId id="400" r:id="rId9"/>
    <p:sldId id="401" r:id="rId10"/>
    <p:sldId id="406" r:id="rId11"/>
    <p:sldId id="393" r:id="rId12"/>
    <p:sldId id="404" r:id="rId13"/>
    <p:sldId id="405" r:id="rId14"/>
    <p:sldId id="402" r:id="rId15"/>
    <p:sldId id="403" r:id="rId16"/>
  </p:sldIdLst>
  <p:sldSz cx="9144000" cy="5143500" type="screen16x9"/>
  <p:notesSz cx="6858000" cy="9144000"/>
  <p:embeddedFontLst>
    <p:embeddedFont>
      <p:font typeface="Fira Sans Extra Condensed" panose="020B0503050000020004" pitchFamily="34" charset="0"/>
      <p:regular r:id="rId18"/>
      <p:bold r:id="rId19"/>
      <p:italic r:id="rId20"/>
      <p:boldItalic r:id="rId21"/>
    </p:embeddedFont>
    <p:embeddedFont>
      <p:font typeface="Fira Sans Extra Condensed SemiBold" panose="020B060402020202020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5006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44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1027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youtube.com/watch?v=5KAM638cVBo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package" Target="../embeddings/Microsoft_Excel_Worksheet2.xlsx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CE6CD-AA6E-361C-B72F-66C42C984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Pertemuan</a:t>
            </a:r>
            <a:r>
              <a:rPr lang="en-US" dirty="0"/>
              <a:t> 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3BE6D2-7387-D69F-F269-AFEF96D95348}"/>
              </a:ext>
            </a:extLst>
          </p:cNvPr>
          <p:cNvSpPr txBox="1"/>
          <p:nvPr/>
        </p:nvSpPr>
        <p:spPr>
          <a:xfrm>
            <a:off x="545691" y="1951402"/>
            <a:ext cx="82812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Perancangan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Survey/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Kuisioner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607144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43C4D-6042-BEF8-0FA6-65F0E919E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Activities</a:t>
            </a:r>
            <a:endParaRPr lang="id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BA4E13-A93A-49E0-3570-784077573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578" y="1122151"/>
            <a:ext cx="8332839" cy="33129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3AA748-84B0-7666-F46F-8D02374CD6F8}"/>
              </a:ext>
            </a:extLst>
          </p:cNvPr>
          <p:cNvSpPr txBox="1"/>
          <p:nvPr/>
        </p:nvSpPr>
        <p:spPr>
          <a:xfrm>
            <a:off x="1685002" y="4664290"/>
            <a:ext cx="57739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/>
              <a:t>COBIT-2019 – </a:t>
            </a:r>
            <a:r>
              <a:rPr lang="id-ID" dirty="0" err="1"/>
              <a:t>Framework</a:t>
            </a:r>
            <a:r>
              <a:rPr lang="en-US" dirty="0"/>
              <a:t> </a:t>
            </a:r>
            <a:r>
              <a:rPr lang="id-ID" dirty="0" err="1"/>
              <a:t>Introduction</a:t>
            </a:r>
            <a:r>
              <a:rPr lang="en-US" dirty="0"/>
              <a:t> </a:t>
            </a:r>
            <a:r>
              <a:rPr lang="id-ID" dirty="0" err="1"/>
              <a:t>and</a:t>
            </a:r>
            <a:r>
              <a:rPr lang="en-US" dirty="0"/>
              <a:t> </a:t>
            </a:r>
            <a:r>
              <a:rPr lang="id-ID" dirty="0" err="1"/>
              <a:t>Methodology</a:t>
            </a:r>
            <a:r>
              <a:rPr lang="en-US" dirty="0"/>
              <a:t>, p.39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13173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4DDF6A7-C618-E649-AB3D-5CBD38E4EF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7356593"/>
              </p:ext>
            </p:extLst>
          </p:nvPr>
        </p:nvGraphicFramePr>
        <p:xfrm>
          <a:off x="1087327" y="1553021"/>
          <a:ext cx="6969346" cy="317900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69836">
                  <a:extLst>
                    <a:ext uri="{9D8B030D-6E8A-4147-A177-3AD203B41FA5}">
                      <a16:colId xmlns:a16="http://schemas.microsoft.com/office/drawing/2014/main" val="2313752693"/>
                    </a:ext>
                  </a:extLst>
                </a:gridCol>
                <a:gridCol w="3764104">
                  <a:extLst>
                    <a:ext uri="{9D8B030D-6E8A-4147-A177-3AD203B41FA5}">
                      <a16:colId xmlns:a16="http://schemas.microsoft.com/office/drawing/2014/main" val="946064132"/>
                    </a:ext>
                  </a:extLst>
                </a:gridCol>
                <a:gridCol w="830076">
                  <a:extLst>
                    <a:ext uri="{9D8B030D-6E8A-4147-A177-3AD203B41FA5}">
                      <a16:colId xmlns:a16="http://schemas.microsoft.com/office/drawing/2014/main" val="3340052180"/>
                    </a:ext>
                  </a:extLst>
                </a:gridCol>
                <a:gridCol w="723233">
                  <a:extLst>
                    <a:ext uri="{9D8B030D-6E8A-4147-A177-3AD203B41FA5}">
                      <a16:colId xmlns:a16="http://schemas.microsoft.com/office/drawing/2014/main" val="2788832143"/>
                    </a:ext>
                  </a:extLst>
                </a:gridCol>
                <a:gridCol w="665704">
                  <a:extLst>
                    <a:ext uri="{9D8B030D-6E8A-4147-A177-3AD203B41FA5}">
                      <a16:colId xmlns:a16="http://schemas.microsoft.com/office/drawing/2014/main" val="4230141934"/>
                    </a:ext>
                  </a:extLst>
                </a:gridCol>
                <a:gridCol w="616393">
                  <a:extLst>
                    <a:ext uri="{9D8B030D-6E8A-4147-A177-3AD203B41FA5}">
                      <a16:colId xmlns:a16="http://schemas.microsoft.com/office/drawing/2014/main" val="3989533424"/>
                    </a:ext>
                  </a:extLst>
                </a:gridCol>
              </a:tblGrid>
              <a:tr h="469828">
                <a:tc>
                  <a:txBody>
                    <a:bodyPr/>
                    <a:lstStyle/>
                    <a:p>
                      <a:pPr algn="ctr" fontAlgn="b"/>
                      <a:r>
                        <a:rPr lang="id-ID" sz="1200" b="1" dirty="0">
                          <a:effectLst/>
                        </a:rPr>
                        <a:t>No.</a:t>
                      </a: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d-ID" sz="1200" b="1" dirty="0">
                          <a:effectLst/>
                        </a:rPr>
                        <a:t>Pertanyaan</a:t>
                      </a: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dirty="0">
                          <a:effectLst/>
                        </a:rPr>
                        <a:t>N </a:t>
                      </a:r>
                      <a:r>
                        <a:rPr lang="id-ID" sz="1200" b="1" dirty="0">
                          <a:effectLst/>
                        </a:rPr>
                        <a:t>(1)</a:t>
                      </a: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dirty="0">
                          <a:effectLst/>
                        </a:rPr>
                        <a:t>P</a:t>
                      </a:r>
                      <a:r>
                        <a:rPr lang="id-ID" sz="1200" b="1" dirty="0">
                          <a:effectLst/>
                        </a:rPr>
                        <a:t> (2)</a:t>
                      </a: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dirty="0">
                          <a:effectLst/>
                        </a:rPr>
                        <a:t>L</a:t>
                      </a:r>
                      <a:r>
                        <a:rPr lang="id-ID" sz="1200" b="1" dirty="0">
                          <a:effectLst/>
                        </a:rPr>
                        <a:t> (3)</a:t>
                      </a: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dirty="0">
                          <a:effectLst/>
                        </a:rPr>
                        <a:t>F</a:t>
                      </a:r>
                      <a:r>
                        <a:rPr lang="id-ID" sz="1200" b="1" dirty="0">
                          <a:effectLst/>
                        </a:rPr>
                        <a:t> (4)</a:t>
                      </a:r>
                    </a:p>
                  </a:txBody>
                  <a:tcPr marL="20017" marR="20017" marT="10009" marB="10009" anchor="ctr"/>
                </a:tc>
                <a:extLst>
                  <a:ext uri="{0D108BD9-81ED-4DB2-BD59-A6C34878D82A}">
                    <a16:rowId xmlns:a16="http://schemas.microsoft.com/office/drawing/2014/main" val="1086362311"/>
                  </a:ext>
                </a:extLst>
              </a:tr>
              <a:tr h="624478"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400" b="1" dirty="0">
                          <a:effectLst/>
                        </a:rPr>
                        <a:t>1</a:t>
                      </a: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r>
                        <a:rPr lang="id-ID" sz="14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Apakah organisasi memiliki pemahaman yang jelas tentang konteksnya terkait dengan risiko teknologi informasi?	</a:t>
                      </a:r>
                    </a:p>
                  </a:txBody>
                  <a:tcPr marL="20017" marR="20017" marT="10009" marB="10009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extLst>
                  <a:ext uri="{0D108BD9-81ED-4DB2-BD59-A6C34878D82A}">
                    <a16:rowId xmlns:a16="http://schemas.microsoft.com/office/drawing/2014/main" val="2647241347"/>
                  </a:ext>
                </a:extLst>
              </a:tr>
              <a:tr h="624478"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400" b="1" dirty="0">
                          <a:effectLst/>
                        </a:rPr>
                        <a:t>2</a:t>
                      </a: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r>
                        <a:rPr lang="id-ID" sz="14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Apakah organisasi telah menentukan tingkat risiko yang dapat diterima terkait dengan teknologi informasi?	</a:t>
                      </a:r>
                    </a:p>
                  </a:txBody>
                  <a:tcPr marL="20017" marR="20017" marT="10009" marB="10009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>
                        <a:effectLst/>
                      </a:endParaRPr>
                    </a:p>
                  </a:txBody>
                  <a:tcPr marL="20017" marR="20017" marT="10009" marB="10009" anchor="ctr"/>
                </a:tc>
                <a:extLst>
                  <a:ext uri="{0D108BD9-81ED-4DB2-BD59-A6C34878D82A}">
                    <a16:rowId xmlns:a16="http://schemas.microsoft.com/office/drawing/2014/main" val="2665508678"/>
                  </a:ext>
                </a:extLst>
              </a:tr>
              <a:tr h="624478">
                <a:tc>
                  <a:txBody>
                    <a:bodyPr/>
                    <a:lstStyle/>
                    <a:p>
                      <a:pPr algn="ctr" fontAlgn="base"/>
                      <a:r>
                        <a:rPr lang="id-ID" sz="1400" b="1" dirty="0">
                          <a:effectLst/>
                        </a:rPr>
                        <a:t>3</a:t>
                      </a: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r>
                        <a:rPr lang="id-ID" sz="14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Apakah organisasi telah menetapkan tingkat toleransi risiko terhadap risiko teknologi informasi?</a:t>
                      </a:r>
                      <a:endParaRPr lang="id-ID" sz="1400" b="0" i="0" u="none" strike="noStrike" baseline="0" dirty="0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20017" marR="20017" marT="10009" marB="10009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extLst>
                  <a:ext uri="{0D108BD9-81ED-4DB2-BD59-A6C34878D82A}">
                    <a16:rowId xmlns:a16="http://schemas.microsoft.com/office/drawing/2014/main" val="1970133207"/>
                  </a:ext>
                </a:extLst>
              </a:tr>
              <a:tr h="728882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4</a:t>
                      </a:r>
                      <a:endParaRPr lang="id-ID" sz="14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d-ID" sz="14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Sejauh mana strategi risiko teknologi informasi organisasi sesuai dengan strategi risiko keseluruhan organisasi?</a:t>
                      </a:r>
                      <a:endParaRPr lang="id-ID" sz="1400" b="0" i="0" u="none" strike="noStrike" baseline="0" dirty="0">
                        <a:solidFill>
                          <a:srgbClr val="000000"/>
                        </a:solidFill>
                        <a:latin typeface="Calibri" panose="020F0502020204030204" pitchFamily="34" charset="0"/>
                      </a:endParaRPr>
                    </a:p>
                  </a:txBody>
                  <a:tcPr marL="20017" marR="20017" marT="10009" marB="10009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tc>
                  <a:txBody>
                    <a:bodyPr/>
                    <a:lstStyle/>
                    <a:p>
                      <a:pPr fontAlgn="base"/>
                      <a:endParaRPr lang="id-ID" sz="1200" b="1" dirty="0">
                        <a:effectLst/>
                      </a:endParaRPr>
                    </a:p>
                  </a:txBody>
                  <a:tcPr marL="20017" marR="20017" marT="10009" marB="10009" anchor="ctr"/>
                </a:tc>
                <a:extLst>
                  <a:ext uri="{0D108BD9-81ED-4DB2-BD59-A6C34878D82A}">
                    <a16:rowId xmlns:a16="http://schemas.microsoft.com/office/drawing/2014/main" val="3306727879"/>
                  </a:ext>
                </a:extLst>
              </a:tr>
            </a:tbl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68A9628F-D55F-6BB5-C3EE-9DA85F8EC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</p:spPr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EDM03.01 - </a:t>
            </a:r>
            <a:r>
              <a:rPr lang="en-US" dirty="0" err="1"/>
              <a:t>Menggunakan</a:t>
            </a:r>
            <a:r>
              <a:rPr lang="en-US" dirty="0"/>
              <a:t> Skala Likert</a:t>
            </a:r>
            <a:br>
              <a:rPr lang="en-US" dirty="0"/>
            </a:br>
            <a:r>
              <a:rPr lang="en-US" dirty="0"/>
              <a:t>Capability Level 2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48447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2DF3C-53B8-9110-CC75-40E3675C9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6F728B-C1AD-C3F7-E024-F14A0DC3F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404" y="0"/>
            <a:ext cx="660519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18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4A50E-BA5F-0A87-6FD4-8C42D51BB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9A90FB-CFD5-DC66-46BD-89358FC5D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106" y="0"/>
            <a:ext cx="660978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996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C45D-1FEC-E4B8-1348-FB2049315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Rujukan</a:t>
            </a:r>
            <a:r>
              <a:rPr lang="en-US" dirty="0"/>
              <a:t> </a:t>
            </a:r>
            <a:r>
              <a:rPr lang="en-US" dirty="0" err="1"/>
              <a:t>Tambahan</a:t>
            </a:r>
            <a:r>
              <a:rPr lang="en-US" dirty="0"/>
              <a:t> 1</a:t>
            </a:r>
            <a:endParaRPr lang="id-ID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D4B7B2-AF49-5885-5332-6F0294125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402" y="982233"/>
            <a:ext cx="5811195" cy="33716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7FDD11-8904-71C5-160D-A3758BB8956E}"/>
              </a:ext>
            </a:extLst>
          </p:cNvPr>
          <p:cNvSpPr txBox="1"/>
          <p:nvPr/>
        </p:nvSpPr>
        <p:spPr>
          <a:xfrm>
            <a:off x="2142202" y="4578136"/>
            <a:ext cx="4859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/>
              <a:t>https://www.youtube.com/watch?v=h421JnVuGHw</a:t>
            </a:r>
          </a:p>
        </p:txBody>
      </p:sp>
    </p:spTree>
    <p:extLst>
      <p:ext uri="{BB962C8B-B14F-4D97-AF65-F5344CB8AC3E}">
        <p14:creationId xmlns:p14="http://schemas.microsoft.com/office/powerpoint/2010/main" val="2417667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C45D-1FEC-E4B8-1348-FB2049315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Rujukan</a:t>
            </a:r>
            <a:r>
              <a:rPr lang="en-US" dirty="0"/>
              <a:t> </a:t>
            </a:r>
            <a:r>
              <a:rPr lang="en-US" dirty="0" err="1"/>
              <a:t>Tambahan</a:t>
            </a:r>
            <a:r>
              <a:rPr lang="en-US" dirty="0"/>
              <a:t> 2</a:t>
            </a:r>
            <a:endParaRPr lang="id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7FDD11-8904-71C5-160D-A3758BB8956E}"/>
              </a:ext>
            </a:extLst>
          </p:cNvPr>
          <p:cNvSpPr txBox="1"/>
          <p:nvPr/>
        </p:nvSpPr>
        <p:spPr>
          <a:xfrm>
            <a:off x="2142202" y="4578136"/>
            <a:ext cx="4859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>
                <a:hlinkClick r:id="rId2"/>
              </a:rPr>
              <a:t>https://www.youtube.com/watch?v=5KAM638cVBo</a:t>
            </a:r>
            <a:r>
              <a:rPr lang="en-US" dirty="0"/>
              <a:t> </a:t>
            </a:r>
            <a:endParaRPr lang="id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EBFA78-0B42-4637-1592-BA74DED4A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741" y="1003587"/>
            <a:ext cx="5502513" cy="329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913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D8942CB-44BF-7CE0-36B9-3DF18D6BD622}"/>
              </a:ext>
            </a:extLst>
          </p:cNvPr>
          <p:cNvSpPr/>
          <p:nvPr/>
        </p:nvSpPr>
        <p:spPr>
          <a:xfrm>
            <a:off x="4830096" y="2462978"/>
            <a:ext cx="4313904" cy="268052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lowchart: Manual Input 9">
            <a:extLst>
              <a:ext uri="{FF2B5EF4-FFF2-40B4-BE49-F238E27FC236}">
                <a16:creationId xmlns:a16="http://schemas.microsoft.com/office/drawing/2014/main" id="{01FC1AB7-2FED-9731-A997-374703470B39}"/>
              </a:ext>
            </a:extLst>
          </p:cNvPr>
          <p:cNvSpPr/>
          <p:nvPr/>
        </p:nvSpPr>
        <p:spPr>
          <a:xfrm flipH="1" flipV="1">
            <a:off x="-2" y="-1"/>
            <a:ext cx="4830098" cy="3082413"/>
          </a:xfrm>
          <a:prstGeom prst="flowChartManualInpu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Google Shape;219;p18">
            <a:extLst>
              <a:ext uri="{FF2B5EF4-FFF2-40B4-BE49-F238E27FC236}">
                <a16:creationId xmlns:a16="http://schemas.microsoft.com/office/drawing/2014/main" id="{846A6E0B-2F43-C04F-B6B0-7833B1CD6594}"/>
              </a:ext>
            </a:extLst>
          </p:cNvPr>
          <p:cNvSpPr txBox="1">
            <a:spLocks/>
          </p:cNvSpPr>
          <p:nvPr/>
        </p:nvSpPr>
        <p:spPr>
          <a:xfrm>
            <a:off x="272846" y="1059705"/>
            <a:ext cx="4041058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 b="0" i="0" u="none" strike="noStrike" cap="non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pPr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Governance</a:t>
            </a:r>
          </a:p>
          <a:p>
            <a:pPr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Tata Kelola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80401F3F-B50A-9412-4C6C-984A11CFE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944" y="70053"/>
            <a:ext cx="3830217" cy="2322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206BE8-6869-465C-9A91-92B495E2C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613" y="3158961"/>
            <a:ext cx="3198868" cy="17524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68860C-1FC4-623B-A57F-CDC93CB64E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1832" y="2514377"/>
            <a:ext cx="3891329" cy="252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112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8B6067F-6542-B7DA-8C4C-F3BDB9BA3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74" y="0"/>
            <a:ext cx="888005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648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/>
          <p:cNvSpPr txBox="1">
            <a:spLocks noGrp="1"/>
          </p:cNvSpPr>
          <p:nvPr>
            <p:ph type="title"/>
          </p:nvPr>
        </p:nvSpPr>
        <p:spPr>
          <a:xfrm rot="16200000">
            <a:off x="-1222987" y="2194902"/>
            <a:ext cx="4215779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COBIT 2019  Core Model</a:t>
            </a:r>
            <a:br>
              <a:rPr lang="en-US" dirty="0">
                <a:solidFill>
                  <a:schemeClr val="dk1"/>
                </a:solidFill>
              </a:rPr>
            </a:br>
            <a:endParaRPr lang="en-US" dirty="0">
              <a:solidFill>
                <a:schemeClr val="dk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66CB92-B56C-FFFB-9ECE-CE086C1BF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702" y="0"/>
            <a:ext cx="7288366" cy="5125846"/>
          </a:xfrm>
          <a:prstGeom prst="rect">
            <a:avLst/>
          </a:prstGeom>
        </p:spPr>
      </p:pic>
      <p:sp>
        <p:nvSpPr>
          <p:cNvPr id="6" name="Wave 5">
            <a:extLst>
              <a:ext uri="{FF2B5EF4-FFF2-40B4-BE49-F238E27FC236}">
                <a16:creationId xmlns:a16="http://schemas.microsoft.com/office/drawing/2014/main" id="{4A0AD1AF-0D4A-9F56-79AB-CA5EABC90C94}"/>
              </a:ext>
            </a:extLst>
          </p:cNvPr>
          <p:cNvSpPr/>
          <p:nvPr/>
        </p:nvSpPr>
        <p:spPr>
          <a:xfrm>
            <a:off x="7180006" y="2030071"/>
            <a:ext cx="472292" cy="337045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New</a:t>
            </a:r>
          </a:p>
        </p:txBody>
      </p:sp>
      <p:sp>
        <p:nvSpPr>
          <p:cNvPr id="7" name="Wave 6">
            <a:extLst>
              <a:ext uri="{FF2B5EF4-FFF2-40B4-BE49-F238E27FC236}">
                <a16:creationId xmlns:a16="http://schemas.microsoft.com/office/drawing/2014/main" id="{D070C325-433D-A8EC-A142-ACD64577D00C}"/>
              </a:ext>
            </a:extLst>
          </p:cNvPr>
          <p:cNvSpPr/>
          <p:nvPr/>
        </p:nvSpPr>
        <p:spPr>
          <a:xfrm>
            <a:off x="4839928" y="3509826"/>
            <a:ext cx="472292" cy="337045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New</a:t>
            </a:r>
          </a:p>
        </p:txBody>
      </p:sp>
      <p:sp>
        <p:nvSpPr>
          <p:cNvPr id="8" name="Wave 7">
            <a:extLst>
              <a:ext uri="{FF2B5EF4-FFF2-40B4-BE49-F238E27FC236}">
                <a16:creationId xmlns:a16="http://schemas.microsoft.com/office/drawing/2014/main" id="{CEFA1942-3DE0-4766-64C4-F375E9FE6D78}"/>
              </a:ext>
            </a:extLst>
          </p:cNvPr>
          <p:cNvSpPr/>
          <p:nvPr/>
        </p:nvSpPr>
        <p:spPr>
          <a:xfrm>
            <a:off x="8394290" y="4468471"/>
            <a:ext cx="472292" cy="337045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New</a:t>
            </a:r>
          </a:p>
        </p:txBody>
      </p:sp>
    </p:spTree>
    <p:extLst>
      <p:ext uri="{BB962C8B-B14F-4D97-AF65-F5344CB8AC3E}">
        <p14:creationId xmlns:p14="http://schemas.microsoft.com/office/powerpoint/2010/main" val="328894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C4B9A-4F68-4DCF-321B-7BACF7D6F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EDM03.01</a:t>
            </a:r>
            <a:endParaRPr lang="id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C5D3C7-25B4-D6E2-FD6A-9E2E117A5E4F}"/>
              </a:ext>
            </a:extLst>
          </p:cNvPr>
          <p:cNvSpPr txBox="1"/>
          <p:nvPr/>
        </p:nvSpPr>
        <p:spPr>
          <a:xfrm>
            <a:off x="781664" y="1040438"/>
            <a:ext cx="758067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Understand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the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Organization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and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Its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Context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Memahami organisasi dan konteksnya terkait dengan risiko teknologi informasi.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Mengidentifikasi faktor-faktor internal dan eksternal yang dapat mempengaruhi risiko teknologi informasi.</a:t>
            </a:r>
          </a:p>
          <a:p>
            <a:pPr algn="l">
              <a:buFont typeface="+mj-lt"/>
              <a:buAutoNum type="arabicPeriod"/>
            </a:pP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Determine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the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Risk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Appetite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Menentukan tingkat risiko yang dapat diterima oleh organisasi terkait dengan teknologi informasi.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Menggambarkan tingkat risiko yang organisasi bersedia ambil dalam pengejaran tujuan bisnisnya.</a:t>
            </a:r>
          </a:p>
          <a:p>
            <a:pPr algn="l">
              <a:buFont typeface="+mj-lt"/>
              <a:buAutoNum type="arabicPeriod"/>
            </a:pP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Determine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Risk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Tolerance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Levels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Menentukan tingkat toleransi risiko terhadap risiko teknologi informasi.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Mengidentifikasi batasan-batasan sementara yang dapat diterima dari tingkat risiko yang telah ditentukan sebelumnya.</a:t>
            </a:r>
            <a:endParaRPr lang="en-US" b="0" i="0" dirty="0">
              <a:solidFill>
                <a:schemeClr val="tx1"/>
              </a:solidFill>
              <a:effectLst/>
              <a:latin typeface="+mj-lt"/>
            </a:endParaRPr>
          </a:p>
          <a:p>
            <a:pPr algn="l">
              <a:buFont typeface="+mj-lt"/>
              <a:buAutoNum type="arabicPeriod" startAt="4"/>
            </a:pP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Align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I&amp;T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Risk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Strategy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with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Enterprise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Risk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Strategy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Menentukan sejauh mana strategi risiko teknologi informasi sesuai dengan strategi risiko organisasi secara keseluruhan.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Memastikan bahwa tingkat risiko yang ditetapkan berada di bawah kapasitas risiko organisasi.</a:t>
            </a:r>
          </a:p>
        </p:txBody>
      </p:sp>
    </p:spTree>
    <p:extLst>
      <p:ext uri="{BB962C8B-B14F-4D97-AF65-F5344CB8AC3E}">
        <p14:creationId xmlns:p14="http://schemas.microsoft.com/office/powerpoint/2010/main" val="4114282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C4B9A-4F68-4DCF-321B-7BACF7D6F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EDM03.01</a:t>
            </a:r>
            <a:endParaRPr lang="id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C5D3C7-25B4-D6E2-FD6A-9E2E117A5E4F}"/>
              </a:ext>
            </a:extLst>
          </p:cNvPr>
          <p:cNvSpPr txBox="1"/>
          <p:nvPr/>
        </p:nvSpPr>
        <p:spPr>
          <a:xfrm>
            <a:off x="781664" y="977151"/>
            <a:ext cx="758067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 startAt="5"/>
            </a:pP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Evaluate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Risk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Factors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for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Strategic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Decisions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Secara proaktif mengevaluasi faktor-faktor risiko teknologi informasi dalam pengambilan keputusan strategis organisasi.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Memastikan bahwa pertimbangan risiko menjadi bagian dari proses pengambilan keputusan strategis.</a:t>
            </a:r>
          </a:p>
          <a:p>
            <a:pPr algn="l">
              <a:buFont typeface="+mj-lt"/>
              <a:buAutoNum type="arabicPeriod" startAt="5"/>
            </a:pP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Evaluate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Risk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Management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Activities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Mengevaluasi kegiatan manajemen risiko untuk memastikan kesesuaian dengan kapasitas organisasi terhadap kerugian yang berkaitan dengan teknologi informasi dan toleransi yang diberikan oleh kepemimpinan.</a:t>
            </a:r>
          </a:p>
          <a:p>
            <a:pPr algn="l">
              <a:buFont typeface="+mj-lt"/>
              <a:buAutoNum type="arabicPeriod" startAt="5"/>
            </a:pP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Attract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and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Retain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Necessary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Skills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and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lang="id-ID" b="0" i="0" dirty="0" err="1">
                <a:solidFill>
                  <a:schemeClr val="tx1"/>
                </a:solidFill>
                <a:effectLst/>
                <a:latin typeface="+mj-lt"/>
              </a:rPr>
              <a:t>Personnel</a:t>
            </a: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id-ID" b="0" i="0" dirty="0">
                <a:solidFill>
                  <a:schemeClr val="tx1"/>
                </a:solidFill>
                <a:effectLst/>
                <a:latin typeface="+mj-lt"/>
              </a:rPr>
              <a:t>Menarik dan mempertahankan keterampilan dan personel yang diperlukan untuk manajemen risiko teknologi informasi.</a:t>
            </a:r>
          </a:p>
        </p:txBody>
      </p:sp>
    </p:spTree>
    <p:extLst>
      <p:ext uri="{BB962C8B-B14F-4D97-AF65-F5344CB8AC3E}">
        <p14:creationId xmlns:p14="http://schemas.microsoft.com/office/powerpoint/2010/main" val="2762503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C346A-E3F4-A864-6645-4C4D9A477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Pertanyaan</a:t>
            </a:r>
            <a:r>
              <a:rPr lang="en-US" dirty="0"/>
              <a:t> EDM03.01</a:t>
            </a:r>
            <a:endParaRPr lang="id-ID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2BA7817-0F29-835F-C340-20CEDCE903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2732990"/>
              </p:ext>
            </p:extLst>
          </p:nvPr>
        </p:nvGraphicFramePr>
        <p:xfrm>
          <a:off x="1562100" y="1443038"/>
          <a:ext cx="6019800" cy="2568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019729" imgH="2568144" progId="Excel.Sheet.12">
                  <p:embed/>
                </p:oleObj>
              </mc:Choice>
              <mc:Fallback>
                <p:oleObj name="Worksheet" r:id="rId2" imgW="6019729" imgH="256814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62100" y="1443038"/>
                        <a:ext cx="6019800" cy="2568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6697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C346A-E3F4-A864-6645-4C4D9A477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Pertanyaan</a:t>
            </a:r>
            <a:r>
              <a:rPr lang="en-US" dirty="0"/>
              <a:t> EDM03.02</a:t>
            </a:r>
            <a:endParaRPr lang="id-ID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2BA7817-0F29-835F-C340-20CEDCE903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5251361"/>
              </p:ext>
            </p:extLst>
          </p:nvPr>
        </p:nvGraphicFramePr>
        <p:xfrm>
          <a:off x="1562100" y="1302212"/>
          <a:ext cx="6019800" cy="293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019729" imgH="2933810" progId="Excel.Sheet.12">
                  <p:embed/>
                </p:oleObj>
              </mc:Choice>
              <mc:Fallback>
                <p:oleObj name="Worksheet" r:id="rId2" imgW="6019729" imgH="2933810" progId="Excel.Sheet.12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A2BA7817-0F29-835F-C340-20CEDCE903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62100" y="1302212"/>
                        <a:ext cx="6019800" cy="293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7092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C346A-E3F4-A864-6645-4C4D9A477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Pertanyaan</a:t>
            </a:r>
            <a:r>
              <a:rPr lang="en-US" dirty="0"/>
              <a:t> EDM03.03</a:t>
            </a:r>
            <a:endParaRPr lang="id-ID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2BA7817-0F29-835F-C340-20CEDCE903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8373761"/>
              </p:ext>
            </p:extLst>
          </p:nvPr>
        </p:nvGraphicFramePr>
        <p:xfrm>
          <a:off x="1562100" y="1405500"/>
          <a:ext cx="6019800" cy="1836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019729" imgH="1836389" progId="Excel.Sheet.12">
                  <p:embed/>
                </p:oleObj>
              </mc:Choice>
              <mc:Fallback>
                <p:oleObj name="Worksheet" r:id="rId2" imgW="6019729" imgH="1836389" progId="Excel.Sheet.12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A2BA7817-0F29-835F-C340-20CEDCE903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62100" y="1405500"/>
                        <a:ext cx="6019800" cy="1836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2060800"/>
      </p:ext>
    </p:extLst>
  </p:cSld>
  <p:clrMapOvr>
    <a:masterClrMapping/>
  </p:clrMapOvr>
</p:sld>
</file>

<file path=ppt/theme/theme1.xml><?xml version="1.0" encoding="utf-8"?>
<a:theme xmlns:a="http://schemas.openxmlformats.org/drawingml/2006/main" name="Big Data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64E"/>
      </a:accent1>
      <a:accent2>
        <a:srgbClr val="FF8001"/>
      </a:accent2>
      <a:accent3>
        <a:srgbClr val="5FD0DB"/>
      </a:accent3>
      <a:accent4>
        <a:srgbClr val="32AAD9"/>
      </a:accent4>
      <a:accent5>
        <a:srgbClr val="1A569C"/>
      </a:accent5>
      <a:accent6>
        <a:srgbClr val="D558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5647</TotalTime>
  <Words>367</Words>
  <Application>Microsoft Office PowerPoint</Application>
  <PresentationFormat>On-screen Show (16:9)</PresentationFormat>
  <Paragraphs>53</Paragraphs>
  <Slides>15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Times New Roman</vt:lpstr>
      <vt:lpstr>Fira Sans Extra Condensed</vt:lpstr>
      <vt:lpstr>Arial</vt:lpstr>
      <vt:lpstr>Calibri</vt:lpstr>
      <vt:lpstr>Roboto</vt:lpstr>
      <vt:lpstr>Fira Sans Extra Condensed SemiBold</vt:lpstr>
      <vt:lpstr>Big Data Infographics by Slidesgo</vt:lpstr>
      <vt:lpstr>Worksheet</vt:lpstr>
      <vt:lpstr>Pertemuan 10</vt:lpstr>
      <vt:lpstr>PowerPoint Presentation</vt:lpstr>
      <vt:lpstr>PowerPoint Presentation</vt:lpstr>
      <vt:lpstr>COBIT 2019  Core Model </vt:lpstr>
      <vt:lpstr>EDM03.01</vt:lpstr>
      <vt:lpstr>EDM03.01</vt:lpstr>
      <vt:lpstr>Pertanyaan EDM03.01</vt:lpstr>
      <vt:lpstr>Pertanyaan EDM03.02</vt:lpstr>
      <vt:lpstr>Pertanyaan EDM03.03</vt:lpstr>
      <vt:lpstr>Process Activities</vt:lpstr>
      <vt:lpstr>Contoh EDM03.01 - Menggunakan Skala Likert Capability Level 2</vt:lpstr>
      <vt:lpstr>PowerPoint Presentation</vt:lpstr>
      <vt:lpstr>PowerPoint Presentation</vt:lpstr>
      <vt:lpstr>Rujukan Tambahan 1</vt:lpstr>
      <vt:lpstr>Rujukan Tambahan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Audit dan  Tata Kelola IT</dc:title>
  <dc:creator>Aerospace</dc:creator>
  <cp:lastModifiedBy>Winarni -</cp:lastModifiedBy>
  <cp:revision>81</cp:revision>
  <dcterms:modified xsi:type="dcterms:W3CDTF">2024-11-22T20:08:02Z</dcterms:modified>
</cp:coreProperties>
</file>